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나눔스퀘어_ac" panose="020B0600000101010101" pitchFamily="50" charset="-127"/>
      <p:regular r:id="rId10"/>
    </p:embeddedFont>
    <p:embeddedFont>
      <p:font typeface="나눔스퀘어_ac Bold" panose="020B0600000101010101" pitchFamily="50" charset="-127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DE7864"/>
    <a:srgbClr val="E8A294"/>
    <a:srgbClr val="E28A77"/>
    <a:srgbClr val="383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1" autoAdjust="0"/>
    <p:restoredTop sz="94660"/>
  </p:normalViewPr>
  <p:slideViewPr>
    <p:cSldViewPr snapToGrid="0">
      <p:cViewPr>
        <p:scale>
          <a:sx n="66" d="100"/>
          <a:sy n="66" d="100"/>
        </p:scale>
        <p:origin x="3548" y="2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2E9B6-B0C9-457B-52C6-B237205EC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FEC506-3FD0-0D4D-5E9F-77381D821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864A5A-F7AC-4A1D-AE65-9B9D8BAC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0D09F4-F20F-8221-1814-D4935D4A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E8ACE-CF21-DBC1-F3AE-D1BE17FB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050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F2E4E-D217-EB12-36D9-F7922037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16AF05-5318-29D3-86B9-EFB8C73AB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D53B0-41EA-C48C-AAF1-2FF11B16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7E339-4321-0001-6662-68C21558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0B3D65-DEC3-7F2B-A45B-4788448A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03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0CCF2D-A3FE-1B49-47F9-65E39C8B9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5B6D99-1FAA-4CDD-8FB5-189B221F9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6690E-A53D-764C-DE5A-6D065C8A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A6FD3F-C2F8-7222-58D5-A9EE6C93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2F86A-CD5D-9301-744F-30200EE2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341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830D4-8257-06F0-2F51-4C296459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7256F-5F70-8B8A-2F90-DA9C910C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8CD21-B50E-BAA4-1A51-88D8876A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81D077-964B-A715-2CE0-3F8063B3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F554F-2C11-979A-E351-BD515275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08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1692E-C1DF-4DA9-5F61-3EA1349B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26F0C7-34F6-D64D-C3BD-8690C8C1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A460FA-8029-4ECE-9B43-DF9B335E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88387-FC4E-B052-7792-B99679F4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ED7E2-8AF9-36F7-56F0-DDFF9351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21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7150-A581-345A-B10D-6F250C27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F0DD5-CD7C-A3F8-5A27-37433DF0A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349469-8036-5979-6444-455988176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9958B6-3D33-0932-CD57-1E395B9C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0DDD4-0096-48C3-E420-5C811385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B47A5-2C9C-5E05-9E80-B568CFD6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9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0F3E4-6693-3751-84CD-979603DB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A9AF12-10F8-675E-82E5-0856EF762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B0EC3-8620-C4C6-66BD-16C296A73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9CB277-A8E0-CD3E-A075-F59B6555C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E88905-308E-57AC-48A3-50680D291D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FC616D-604C-6675-8DE8-AE427E37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08BB7E-2A26-9DE5-BB85-D1F4C8F9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315260-F0ED-3139-EF17-DB6F6A81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42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361CB-C6AC-E657-96C4-0B598F2F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AAED32-C664-0107-940F-C5A4F6FC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550D11-A7E8-861E-8A39-DB131E28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FC9CA6-0262-F1BD-D7E5-1907B57C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1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BF036A-5E1F-AD6A-F82D-83C2C75C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C60871-6FEF-7141-FF3F-B297AA56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10C62-B843-080C-C59E-7C123BFB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79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B3A93-637A-943A-02B9-FC62B0D1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F3C9F-791D-4527-BE6C-66BD2B0CC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7A6893-3B99-1EC4-3F90-2CF866CD3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5C3A30-E837-EE36-54E8-A12F5C68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CC100B-DC5C-DFAF-C294-10D16BAE2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1AA442-3715-4D4E-121B-17181F50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139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126D0-2D90-5662-7466-79D60142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A73DEE-C0EE-21E8-32EA-E30E06D05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5712B-9EE3-1FA6-84D8-96A6062DF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03B2AB-3678-E05D-739D-D7254BD3A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87B412-42BA-5786-13F6-1711D05A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15A4EA-4669-0057-EF11-0169DE9A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58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97FBDC-C164-0094-4CAF-A665AEDE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EE10AD-96DB-7BF0-C997-B04A9B3C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828A2-9E58-256A-62B0-08BD52D14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6A6BE-6880-49E1-8B76-6DD05F4DE55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C95EC-720F-B901-0D25-8FFF82FF7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92D38-140C-B169-07C9-C0FF4EB58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E5878-6FD4-4E48-B2A2-4AD53DA59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9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17452-2CAA-78C3-E5E4-3A29100E6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467" y="4725385"/>
            <a:ext cx="9276735" cy="79265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n>
                  <a:solidFill>
                    <a:srgbClr val="44546A"/>
                  </a:solidFill>
                </a:ln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2D </a:t>
            </a:r>
            <a:r>
              <a:rPr lang="ko-KR" altLang="en-US" sz="3600" dirty="0">
                <a:ln>
                  <a:solidFill>
                    <a:srgbClr val="44546A"/>
                  </a:solidFill>
                </a:ln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4F417-375E-1A8D-F314-51BF5C393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7467" y="5572622"/>
            <a:ext cx="9276735" cy="477264"/>
          </a:xfrm>
        </p:spPr>
        <p:txBody>
          <a:bodyPr>
            <a:no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발표</a:t>
            </a:r>
            <a:endParaRPr lang="en-US" altLang="ko-KR" sz="1400" dirty="0">
              <a:solidFill>
                <a:schemeClr val="tx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2022184034</a:t>
            </a:r>
          </a:p>
        </p:txBody>
      </p:sp>
      <p:pic>
        <p:nvPicPr>
          <p:cNvPr id="25" name="Graphic 24" descr="Game controller">
            <a:extLst>
              <a:ext uri="{FF2B5EF4-FFF2-40B4-BE49-F238E27FC236}">
                <a16:creationId xmlns:a16="http://schemas.microsoft.com/office/drawing/2014/main" id="{CFE23994-B5E3-0F9B-F1FF-FFC9107BE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6513" y="461563"/>
            <a:ext cx="4408190" cy="44081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4C1B3AA-A4AB-C6A5-491E-373785D9997A}"/>
              </a:ext>
            </a:extLst>
          </p:cNvPr>
          <p:cNvSpPr/>
          <p:nvPr/>
        </p:nvSpPr>
        <p:spPr>
          <a:xfrm>
            <a:off x="11969750" y="0"/>
            <a:ext cx="222250" cy="6858000"/>
          </a:xfrm>
          <a:prstGeom prst="rect">
            <a:avLst/>
          </a:prstGeom>
          <a:gradFill>
            <a:gsLst>
              <a:gs pos="59000">
                <a:schemeClr val="accent2">
                  <a:lumMod val="40000"/>
                  <a:lumOff val="60000"/>
                </a:schemeClr>
              </a:gs>
              <a:gs pos="93000">
                <a:srgbClr val="E8A294"/>
              </a:gs>
              <a:gs pos="32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7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1FA86-E0C9-B1B1-6137-67332856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432869"/>
            <a:ext cx="3380527" cy="1642956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6DF654-115E-6D5E-66CC-5D67FFEEA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811" y="2456542"/>
            <a:ext cx="3922710" cy="365215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sz="13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클레이 사격</a:t>
            </a:r>
            <a:r>
              <a:rPr lang="en-US" altLang="ko-KR" sz="13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300" dirty="0" err="1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스키트</a:t>
            </a:r>
            <a:r>
              <a:rPr lang="en-US" altLang="ko-KR" sz="13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3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 게임</a:t>
            </a:r>
            <a:r>
              <a:rPr lang="en-US" altLang="ko-KR" sz="13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300" dirty="0" err="1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마리오와</a:t>
            </a:r>
            <a:r>
              <a:rPr lang="ko-KR" altLang="en-US" sz="13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소닉 베이징 올림픽</a:t>
            </a:r>
            <a:endParaRPr lang="en-US" altLang="ko-KR" sz="1300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300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3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방식</a:t>
            </a:r>
            <a:r>
              <a:rPr lang="en-US" altLang="ko-KR" sz="13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marL="0" indent="0">
              <a:buNone/>
            </a:pP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스테이션으로 진행</a:t>
            </a:r>
            <a:endParaRPr lang="en-US" altLang="ko-KR" sz="1300" dirty="0">
              <a:solidFill>
                <a:srgbClr val="44546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 시작 전</a:t>
            </a:r>
            <a:r>
              <a:rPr lang="en-US" altLang="ko-KR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간단한 게임을 통해 사격 범위를 결정</a:t>
            </a:r>
            <a:endParaRPr lang="en-US" altLang="ko-KR" sz="1300" dirty="0">
              <a:solidFill>
                <a:srgbClr val="44546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스테이션마다 다른 클레이와 탄의 개수</a:t>
            </a:r>
            <a:endParaRPr lang="en-US" altLang="ko-KR" sz="1300" dirty="0">
              <a:solidFill>
                <a:srgbClr val="44546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경기</a:t>
            </a:r>
            <a:r>
              <a:rPr lang="en-US" altLang="ko-KR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스테이션</a:t>
            </a:r>
            <a:r>
              <a:rPr lang="en-US" altLang="ko-KR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사용되는 클레이와 탄의 총 개수는 같음</a:t>
            </a:r>
            <a:r>
              <a:rPr lang="en-US" altLang="ko-KR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클레이는 </a:t>
            </a:r>
            <a:r>
              <a:rPr lang="ko-KR" altLang="en-US" sz="1300" dirty="0" err="1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랜덤한</a:t>
            </a: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거리</a:t>
            </a:r>
            <a:r>
              <a:rPr lang="en-US" altLang="ko-KR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클레이의 크기</a:t>
            </a:r>
            <a:r>
              <a:rPr lang="en-US" altLang="ko-KR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</a:t>
            </a: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방향에서 날아옴</a:t>
            </a:r>
            <a:endParaRPr lang="en-US" altLang="ko-KR" sz="1300" dirty="0">
              <a:solidFill>
                <a:srgbClr val="44546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아이템 클레이 존재</a:t>
            </a:r>
            <a:endParaRPr lang="en-US" altLang="ko-KR" sz="1300" dirty="0">
              <a:solidFill>
                <a:srgbClr val="44546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endParaRPr lang="en-US" altLang="ko-KR" sz="1300" dirty="0">
              <a:solidFill>
                <a:srgbClr val="44546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플레이어는 </a:t>
            </a:r>
            <a:r>
              <a:rPr lang="en-US" altLang="ko-KR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명이지만 기록은 여러 개</a:t>
            </a:r>
            <a:endParaRPr lang="en-US" altLang="ko-KR" sz="1300" dirty="0">
              <a:solidFill>
                <a:srgbClr val="44546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최대한 많은 클레이를 맞추고 포인트를 얻어야 함</a:t>
            </a:r>
            <a:endParaRPr lang="en-US" altLang="ko-KR" sz="1300" dirty="0">
              <a:solidFill>
                <a:srgbClr val="44546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순위가 </a:t>
            </a:r>
            <a:r>
              <a:rPr lang="en-US" altLang="ko-KR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300" dirty="0">
                <a:solidFill>
                  <a:srgbClr val="44546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내라면 메달</a:t>
            </a:r>
            <a:endParaRPr lang="en-US" altLang="ko-KR" sz="1300" dirty="0">
              <a:solidFill>
                <a:srgbClr val="44546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endParaRPr lang="en-US" altLang="ko-KR" sz="10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BC0DCA-22C3-B0C7-262E-61033D4CF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" r="38390"/>
          <a:stretch/>
        </p:blipFill>
        <p:spPr>
          <a:xfrm>
            <a:off x="5203645" y="609600"/>
            <a:ext cx="6169140" cy="5638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5FFFD8-897D-A9E5-84FE-B8FEED7E08D3}"/>
              </a:ext>
            </a:extLst>
          </p:cNvPr>
          <p:cNvSpPr/>
          <p:nvPr/>
        </p:nvSpPr>
        <p:spPr>
          <a:xfrm>
            <a:off x="11969750" y="0"/>
            <a:ext cx="222250" cy="6858000"/>
          </a:xfrm>
          <a:prstGeom prst="rect">
            <a:avLst/>
          </a:prstGeom>
          <a:gradFill>
            <a:gsLst>
              <a:gs pos="59000">
                <a:schemeClr val="accent2">
                  <a:lumMod val="40000"/>
                  <a:lumOff val="60000"/>
                </a:schemeClr>
              </a:gs>
              <a:gs pos="93000">
                <a:srgbClr val="E8A294"/>
              </a:gs>
              <a:gs pos="32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90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7D1E5E-CDE9-F28E-5DAD-0369BC186F6F}"/>
              </a:ext>
            </a:extLst>
          </p:cNvPr>
          <p:cNvGrpSpPr/>
          <p:nvPr/>
        </p:nvGrpSpPr>
        <p:grpSpPr>
          <a:xfrm>
            <a:off x="2505600" y="1779587"/>
            <a:ext cx="7180800" cy="4758790"/>
            <a:chOff x="916522" y="2286000"/>
            <a:chExt cx="4120760" cy="27308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EF5040-D646-6729-81D1-83AD34088C6F}"/>
                </a:ext>
              </a:extLst>
            </p:cNvPr>
            <p:cNvSpPr txBox="1"/>
            <p:nvPr/>
          </p:nvSpPr>
          <p:spPr>
            <a:xfrm>
              <a:off x="916522" y="4645968"/>
              <a:ext cx="3114402" cy="37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간단한 게임을 통한 사격 범위 설정</a:t>
              </a:r>
              <a:r>
                <a:rPr lang="en-US" altLang="ko-KR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심호흡</a:t>
              </a:r>
              <a:r>
                <a:rPr lang="en-US" altLang="ko-KR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r>
                <a:rPr lang="en-US" altLang="ko-KR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BAD,</a:t>
              </a:r>
              <a:r>
                <a:rPr lang="ko-KR" altLang="en-US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GOOD, PERFECT =&gt; </a:t>
              </a:r>
              <a:r>
                <a:rPr lang="ko-KR" altLang="en-US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결과가 좋을수록 범위가 커짐</a:t>
              </a:r>
              <a:endParaRPr lang="en-US" altLang="ko-KR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9" name="그림 8" descr="구름, 하늘, 잔디, 스크린샷이(가) 표시된 사진&#10;&#10;자동 생성된 설명">
              <a:extLst>
                <a:ext uri="{FF2B5EF4-FFF2-40B4-BE49-F238E27FC236}">
                  <a16:creationId xmlns:a16="http://schemas.microsoft.com/office/drawing/2014/main" id="{F1F997E6-C1F8-5D14-0A27-31CB7C7EA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32" y="2286000"/>
              <a:ext cx="4057650" cy="2286000"/>
            </a:xfrm>
            <a:prstGeom prst="rect">
              <a:avLst/>
            </a:prstGeom>
          </p:spPr>
        </p:pic>
      </p:grpSp>
      <p:sp>
        <p:nvSpPr>
          <p:cNvPr id="19" name="제목 1">
            <a:extLst>
              <a:ext uri="{FF2B5EF4-FFF2-40B4-BE49-F238E27FC236}">
                <a16:creationId xmlns:a16="http://schemas.microsoft.com/office/drawing/2014/main" id="{F65B9FD3-59DE-3096-2C40-48C501E2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52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게임 진행 흐름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935204-EF6F-58C2-FC0B-99666935292B}"/>
              </a:ext>
            </a:extLst>
          </p:cNvPr>
          <p:cNvSpPr/>
          <p:nvPr/>
        </p:nvSpPr>
        <p:spPr>
          <a:xfrm>
            <a:off x="2682964" y="1819582"/>
            <a:ext cx="1965236" cy="1609418"/>
          </a:xfrm>
          <a:prstGeom prst="rect">
            <a:avLst/>
          </a:prstGeom>
          <a:noFill/>
          <a:ln w="38100">
            <a:solidFill>
              <a:srgbClr val="E8A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7FBF9-E828-C7B5-E03F-1C12643D375D}"/>
              </a:ext>
            </a:extLst>
          </p:cNvPr>
          <p:cNvSpPr txBox="1"/>
          <p:nvPr/>
        </p:nvSpPr>
        <p:spPr>
          <a:xfrm>
            <a:off x="1136874" y="2529959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DE7864"/>
                  </a:solidFill>
                </a:ln>
                <a:solidFill>
                  <a:srgbClr val="DE786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스테이션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239F607-D1B9-7E56-33E0-6D0CCAC96518}"/>
              </a:ext>
            </a:extLst>
          </p:cNvPr>
          <p:cNvCxnSpPr>
            <a:cxnSpLocks/>
          </p:cNvCxnSpPr>
          <p:nvPr/>
        </p:nvCxnSpPr>
        <p:spPr>
          <a:xfrm>
            <a:off x="1844764" y="2000250"/>
            <a:ext cx="838200" cy="0"/>
          </a:xfrm>
          <a:prstGeom prst="line">
            <a:avLst/>
          </a:prstGeom>
          <a:ln w="28575">
            <a:solidFill>
              <a:srgbClr val="E8A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A3F78BE-ABC6-F9D9-20E7-9FF33526EB02}"/>
              </a:ext>
            </a:extLst>
          </p:cNvPr>
          <p:cNvCxnSpPr>
            <a:cxnSpLocks/>
          </p:cNvCxnSpPr>
          <p:nvPr/>
        </p:nvCxnSpPr>
        <p:spPr>
          <a:xfrm flipV="1">
            <a:off x="1854378" y="2000250"/>
            <a:ext cx="0" cy="508000"/>
          </a:xfrm>
          <a:prstGeom prst="line">
            <a:avLst/>
          </a:prstGeom>
          <a:ln w="28575">
            <a:solidFill>
              <a:srgbClr val="E8A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61BFDE-BB17-1072-E9EA-DB846A490A80}"/>
              </a:ext>
            </a:extLst>
          </p:cNvPr>
          <p:cNvSpPr/>
          <p:nvPr/>
        </p:nvSpPr>
        <p:spPr>
          <a:xfrm>
            <a:off x="11969750" y="0"/>
            <a:ext cx="222250" cy="6858000"/>
          </a:xfrm>
          <a:prstGeom prst="rect">
            <a:avLst/>
          </a:prstGeom>
          <a:gradFill>
            <a:gsLst>
              <a:gs pos="59000">
                <a:schemeClr val="accent2">
                  <a:lumMod val="40000"/>
                  <a:lumOff val="60000"/>
                </a:schemeClr>
              </a:gs>
              <a:gs pos="93000">
                <a:srgbClr val="E8A294"/>
              </a:gs>
              <a:gs pos="32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7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>
            <a:extLst>
              <a:ext uri="{FF2B5EF4-FFF2-40B4-BE49-F238E27FC236}">
                <a16:creationId xmlns:a16="http://schemas.microsoft.com/office/drawing/2014/main" id="{3A8AEBDD-3CF5-3306-73F3-7D6CED658993}"/>
              </a:ext>
            </a:extLst>
          </p:cNvPr>
          <p:cNvGrpSpPr/>
          <p:nvPr/>
        </p:nvGrpSpPr>
        <p:grpSpPr>
          <a:xfrm>
            <a:off x="1063536" y="2001838"/>
            <a:ext cx="10064928" cy="4757974"/>
            <a:chOff x="1111072" y="1716088"/>
            <a:chExt cx="10064928" cy="47579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923DD5-83BF-E8E4-18AF-30EF6FB3139D}"/>
                </a:ext>
              </a:extLst>
            </p:cNvPr>
            <p:cNvSpPr txBox="1"/>
            <p:nvPr/>
          </p:nvSpPr>
          <p:spPr>
            <a:xfrm>
              <a:off x="2375475" y="5868590"/>
              <a:ext cx="5160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688">
                <a:spcAft>
                  <a:spcPts val="600"/>
                </a:spcAft>
              </a:pPr>
              <a:r>
                <a:rPr lang="ko-KR" altLang="en-US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사격 범위에 클레이가 들어오면 마우스 클릭으로 탄 발사</a:t>
              </a:r>
              <a:endParaRPr lang="en-US" altLang="ko-KR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2710931-7058-3E85-2E93-BCD01A01849E}"/>
                </a:ext>
              </a:extLst>
            </p:cNvPr>
            <p:cNvGrpSpPr/>
            <p:nvPr/>
          </p:nvGrpSpPr>
          <p:grpSpPr>
            <a:xfrm>
              <a:off x="1111072" y="1716088"/>
              <a:ext cx="10064928" cy="4757974"/>
              <a:chOff x="1111072" y="1690688"/>
              <a:chExt cx="10064928" cy="475797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F50083B-F19D-20B3-F388-6B3D10B8B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22537" y="1690688"/>
                <a:ext cx="7146925" cy="4020146"/>
              </a:xfrm>
              <a:prstGeom prst="rect">
                <a:avLst/>
              </a:prstGeom>
            </p:spPr>
          </p:pic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0AF5528-1E60-44C9-86B1-968FA618C73B}"/>
                  </a:ext>
                </a:extLst>
              </p:cNvPr>
              <p:cNvSpPr/>
              <p:nvPr/>
            </p:nvSpPr>
            <p:spPr>
              <a:xfrm>
                <a:off x="6076949" y="2721511"/>
                <a:ext cx="438150" cy="438150"/>
              </a:xfrm>
              <a:prstGeom prst="ellipse">
                <a:avLst/>
              </a:prstGeom>
              <a:noFill/>
              <a:ln w="38100">
                <a:solidFill>
                  <a:srgbClr val="E8A29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A294"/>
                  </a:solidFill>
                </a:endParaRPr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748DFB89-B821-0850-6C9A-BEC94AB5B8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0191" y="2874344"/>
                <a:ext cx="3925102" cy="738806"/>
              </a:xfrm>
              <a:prstGeom prst="bentConnector3">
                <a:avLst/>
              </a:prstGeom>
              <a:ln w="28575">
                <a:solidFill>
                  <a:srgbClr val="E8A29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7EE378-208B-AE94-9EAD-647D72AC1907}"/>
                  </a:ext>
                </a:extLst>
              </p:cNvPr>
              <p:cNvSpPr txBox="1"/>
              <p:nvPr/>
            </p:nvSpPr>
            <p:spPr>
              <a:xfrm>
                <a:off x="1111072" y="3419753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rgbClr val="DE7864"/>
                      </a:solidFill>
                    </a:ln>
                    <a:solidFill>
                      <a:srgbClr val="DE7864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사격 범위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AD9B89-2F2D-6A91-E4FF-D9939A341284}"/>
                  </a:ext>
                </a:extLst>
              </p:cNvPr>
              <p:cNvSpPr txBox="1"/>
              <p:nvPr/>
            </p:nvSpPr>
            <p:spPr>
              <a:xfrm>
                <a:off x="10395017" y="5181084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rgbClr val="DE7864"/>
                      </a:solidFill>
                    </a:ln>
                    <a:solidFill>
                      <a:srgbClr val="DE7864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포인트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D926C7-18CE-231B-9C50-93E94BC31E6B}"/>
                  </a:ext>
                </a:extLst>
              </p:cNvPr>
              <p:cNvSpPr txBox="1"/>
              <p:nvPr/>
            </p:nvSpPr>
            <p:spPr>
              <a:xfrm>
                <a:off x="7633687" y="6079330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rgbClr val="DE7864"/>
                      </a:solidFill>
                    </a:ln>
                    <a:solidFill>
                      <a:srgbClr val="DE7864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남은 탄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CDEDBEF-DF47-23BD-FD63-1919BC98115C}"/>
                  </a:ext>
                </a:extLst>
              </p:cNvPr>
              <p:cNvSpPr/>
              <p:nvPr/>
            </p:nvSpPr>
            <p:spPr>
              <a:xfrm>
                <a:off x="6896100" y="5029200"/>
                <a:ext cx="1428750" cy="577850"/>
              </a:xfrm>
              <a:prstGeom prst="rect">
                <a:avLst/>
              </a:prstGeom>
              <a:noFill/>
              <a:ln w="38100">
                <a:solidFill>
                  <a:srgbClr val="E8A29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9B03532-3822-27BB-98A3-D607427C3589}"/>
                  </a:ext>
                </a:extLst>
              </p:cNvPr>
              <p:cNvSpPr/>
              <p:nvPr/>
            </p:nvSpPr>
            <p:spPr>
              <a:xfrm>
                <a:off x="8839200" y="5118100"/>
                <a:ext cx="749300" cy="495300"/>
              </a:xfrm>
              <a:prstGeom prst="rect">
                <a:avLst/>
              </a:prstGeom>
              <a:noFill/>
              <a:ln w="38100">
                <a:solidFill>
                  <a:srgbClr val="E8A29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786D0F6-187E-B710-A1DC-EACCB632AAE9}"/>
                  </a:ext>
                </a:extLst>
              </p:cNvPr>
              <p:cNvCxnSpPr/>
              <p:nvPr/>
            </p:nvCxnSpPr>
            <p:spPr>
              <a:xfrm>
                <a:off x="8064500" y="5607050"/>
                <a:ext cx="0" cy="472280"/>
              </a:xfrm>
              <a:prstGeom prst="line">
                <a:avLst/>
              </a:prstGeom>
              <a:ln w="28575">
                <a:solidFill>
                  <a:srgbClr val="E8A2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B5E989C9-57F1-0765-3C39-884BA2E90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88500" y="5365750"/>
                <a:ext cx="838200" cy="0"/>
              </a:xfrm>
              <a:prstGeom prst="line">
                <a:avLst/>
              </a:prstGeom>
              <a:ln w="28575">
                <a:solidFill>
                  <a:srgbClr val="E8A2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E90DF4E-6D49-0CEF-5D19-CDAA87562A92}"/>
                  </a:ext>
                </a:extLst>
              </p:cNvPr>
              <p:cNvSpPr/>
              <p:nvPr/>
            </p:nvSpPr>
            <p:spPr>
              <a:xfrm>
                <a:off x="6649243" y="2853133"/>
                <a:ext cx="367507" cy="367507"/>
              </a:xfrm>
              <a:prstGeom prst="ellipse">
                <a:avLst/>
              </a:prstGeom>
              <a:noFill/>
              <a:ln w="38100">
                <a:solidFill>
                  <a:srgbClr val="E8A29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1" name="연결선: 꺾임 70">
                <a:extLst>
                  <a:ext uri="{FF2B5EF4-FFF2-40B4-BE49-F238E27FC236}">
                    <a16:creationId xmlns:a16="http://schemas.microsoft.com/office/drawing/2014/main" id="{DC5EDEC1-E507-E352-7AC8-249988356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750" y="2133600"/>
                <a:ext cx="2933700" cy="913524"/>
              </a:xfrm>
              <a:prstGeom prst="bentConnector3">
                <a:avLst/>
              </a:prstGeom>
              <a:ln w="28575">
                <a:solidFill>
                  <a:srgbClr val="E8A29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5B432A8-827F-4739-794A-B43C124B037B}"/>
                  </a:ext>
                </a:extLst>
              </p:cNvPr>
              <p:cNvSpPr txBox="1"/>
              <p:nvPr/>
            </p:nvSpPr>
            <p:spPr>
              <a:xfrm>
                <a:off x="9950450" y="1948934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rgbClr val="DE7864"/>
                      </a:solidFill>
                    </a:ln>
                    <a:solidFill>
                      <a:srgbClr val="DE7864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클레이</a:t>
                </a:r>
              </a:p>
            </p:txBody>
          </p:sp>
        </p:grpSp>
      </p:grpSp>
      <p:sp>
        <p:nvSpPr>
          <p:cNvPr id="78" name="제목 1">
            <a:extLst>
              <a:ext uri="{FF2B5EF4-FFF2-40B4-BE49-F238E27FC236}">
                <a16:creationId xmlns:a16="http://schemas.microsoft.com/office/drawing/2014/main" id="{145BCE0D-3D49-601A-1820-F7AD3393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52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게임 진행 흐름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1C79C8-BBEB-C093-1FF0-A54461F2D10F}"/>
              </a:ext>
            </a:extLst>
          </p:cNvPr>
          <p:cNvSpPr/>
          <p:nvPr/>
        </p:nvSpPr>
        <p:spPr>
          <a:xfrm>
            <a:off x="11969750" y="0"/>
            <a:ext cx="222250" cy="6858000"/>
          </a:xfrm>
          <a:prstGeom prst="rect">
            <a:avLst/>
          </a:prstGeom>
          <a:gradFill>
            <a:gsLst>
              <a:gs pos="59000">
                <a:schemeClr val="accent2">
                  <a:lumMod val="40000"/>
                  <a:lumOff val="60000"/>
                </a:schemeClr>
              </a:gs>
              <a:gs pos="93000">
                <a:srgbClr val="E8A294"/>
              </a:gs>
              <a:gs pos="32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2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11FDC6-4412-B169-6206-B84B2DE18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52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게임 진행 흐름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237490-BB8C-2C6E-FAEF-D647BFD7731E}"/>
              </a:ext>
            </a:extLst>
          </p:cNvPr>
          <p:cNvGrpSpPr/>
          <p:nvPr/>
        </p:nvGrpSpPr>
        <p:grpSpPr>
          <a:xfrm>
            <a:off x="838200" y="2348891"/>
            <a:ext cx="10515600" cy="3307191"/>
            <a:chOff x="986029" y="1796070"/>
            <a:chExt cx="10219942" cy="32142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55311-3AA9-5268-C1DD-FA9901E49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029" y="1796070"/>
              <a:ext cx="4879140" cy="274451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FD7685-DB03-A9DD-E24D-53B03E3C3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832" y="1796070"/>
              <a:ext cx="4879139" cy="27445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C68566-EA9F-DB18-32BF-9A9A9B708344}"/>
                </a:ext>
              </a:extLst>
            </p:cNvPr>
            <p:cNvSpPr txBox="1"/>
            <p:nvPr/>
          </p:nvSpPr>
          <p:spPr>
            <a:xfrm>
              <a:off x="986029" y="4645968"/>
              <a:ext cx="3251717" cy="364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688">
                <a:spcAft>
                  <a:spcPts val="600"/>
                </a:spcAft>
              </a:pPr>
              <a:r>
                <a:rPr lang="ko-KR" altLang="en-US" sz="1836" kern="1200" dirty="0">
                  <a:solidFill>
                    <a:srgbClr val="44546A"/>
                  </a:solidFill>
                  <a:latin typeface="+mn-lt"/>
                  <a:ea typeface="나눔스퀘어_ac Bold" panose="020B0600000101010101" pitchFamily="50" charset="-127"/>
                  <a:cs typeface="+mn-cs"/>
                </a:rPr>
                <a:t>클레이를 하나도 맞추지 못했을 때</a:t>
              </a:r>
              <a:endParaRPr lang="en-US" altLang="ko-KR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DB85B6-E0D1-FED7-BDEA-2C18FCB85DA9}"/>
                </a:ext>
              </a:extLst>
            </p:cNvPr>
            <p:cNvSpPr txBox="1"/>
            <p:nvPr/>
          </p:nvSpPr>
          <p:spPr>
            <a:xfrm>
              <a:off x="6326832" y="4645968"/>
              <a:ext cx="2189207" cy="364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688">
                <a:spcAft>
                  <a:spcPts val="600"/>
                </a:spcAft>
              </a:pPr>
              <a:r>
                <a:rPr lang="ko-KR" altLang="en-US" sz="1836" kern="1200" dirty="0">
                  <a:solidFill>
                    <a:srgbClr val="44546A"/>
                  </a:solidFill>
                  <a:latin typeface="+mn-lt"/>
                  <a:ea typeface="나눔스퀘어_ac Bold" panose="020B0600000101010101" pitchFamily="50" charset="-127"/>
                  <a:cs typeface="+mn-cs"/>
                </a:rPr>
                <a:t>탄을 모두 소진했을 때</a:t>
              </a:r>
              <a:endParaRPr lang="en-US" altLang="ko-KR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747F3F-5905-444A-8282-E50E5098D032}"/>
              </a:ext>
            </a:extLst>
          </p:cNvPr>
          <p:cNvSpPr/>
          <p:nvPr/>
        </p:nvSpPr>
        <p:spPr>
          <a:xfrm>
            <a:off x="11969750" y="0"/>
            <a:ext cx="222250" cy="6858000"/>
          </a:xfrm>
          <a:prstGeom prst="rect">
            <a:avLst/>
          </a:prstGeom>
          <a:gradFill>
            <a:gsLst>
              <a:gs pos="59000">
                <a:schemeClr val="accent2">
                  <a:lumMod val="40000"/>
                  <a:lumOff val="60000"/>
                </a:schemeClr>
              </a:gs>
              <a:gs pos="93000">
                <a:srgbClr val="E8A294"/>
              </a:gs>
              <a:gs pos="32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8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1A4328-7ABC-4755-ABE7-76721FDB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4" y="1765300"/>
            <a:ext cx="7281331" cy="4095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E981C-AA15-378D-6968-2AD5D2CDFB48}"/>
              </a:ext>
            </a:extLst>
          </p:cNvPr>
          <p:cNvSpPr txBox="1"/>
          <p:nvPr/>
        </p:nvSpPr>
        <p:spPr>
          <a:xfrm>
            <a:off x="4820650" y="5935662"/>
            <a:ext cx="2550698" cy="374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688">
              <a:spcAft>
                <a:spcPts val="600"/>
              </a:spcAft>
            </a:pPr>
            <a:r>
              <a:rPr lang="ko-KR" altLang="en-US" sz="1836" kern="1200" dirty="0">
                <a:solidFill>
                  <a:srgbClr val="44546A"/>
                </a:solidFill>
                <a:latin typeface="+mn-lt"/>
                <a:ea typeface="나눔스퀘어_ac Bold" panose="020B0600000101010101" pitchFamily="50" charset="-127"/>
                <a:cs typeface="+mn-cs"/>
              </a:rPr>
              <a:t>포인트 합산 및 순위 결정</a:t>
            </a:r>
            <a:endParaRPr lang="en-US" altLang="ko-KR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3FDEE0-C708-B3A4-6484-7FC8A167C698}"/>
              </a:ext>
            </a:extLst>
          </p:cNvPr>
          <p:cNvSpPr/>
          <p:nvPr/>
        </p:nvSpPr>
        <p:spPr>
          <a:xfrm>
            <a:off x="11969750" y="0"/>
            <a:ext cx="222250" cy="6858000"/>
          </a:xfrm>
          <a:prstGeom prst="rect">
            <a:avLst/>
          </a:prstGeom>
          <a:gradFill>
            <a:gsLst>
              <a:gs pos="59000">
                <a:schemeClr val="accent2">
                  <a:lumMod val="40000"/>
                  <a:lumOff val="60000"/>
                </a:schemeClr>
              </a:gs>
              <a:gs pos="93000">
                <a:srgbClr val="E8A294"/>
              </a:gs>
              <a:gs pos="32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2B6468B-33F6-87EC-7368-DF2E06B5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52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게임 진행 흐름</a:t>
            </a:r>
          </a:p>
        </p:txBody>
      </p:sp>
    </p:spTree>
    <p:extLst>
      <p:ext uri="{BB962C8B-B14F-4D97-AF65-F5344CB8AC3E}">
        <p14:creationId xmlns:p14="http://schemas.microsoft.com/office/powerpoint/2010/main" val="333391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5105D448-4A6C-48A3-8C3C-71AF58F3E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4025579F-C5D8-43BE-AF84-3E66A482C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2544415"/>
          </a:xfrm>
          <a:prstGeom prst="rect">
            <a:avLst/>
          </a:prstGeom>
          <a:ln>
            <a:noFill/>
          </a:ln>
          <a:effectLst>
            <a:outerShdw blurRad="203200" dist="88900" dir="5460000" sx="95000" sy="95000" algn="t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D29885-1FFA-1117-5D22-F778C74A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463941"/>
            <a:ext cx="9963509" cy="161652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BB8942-6F51-358F-0B1E-94A409A3E4BE}"/>
              </a:ext>
            </a:extLst>
          </p:cNvPr>
          <p:cNvSpPr/>
          <p:nvPr/>
        </p:nvSpPr>
        <p:spPr>
          <a:xfrm>
            <a:off x="11969750" y="0"/>
            <a:ext cx="222250" cy="6858000"/>
          </a:xfrm>
          <a:prstGeom prst="rect">
            <a:avLst/>
          </a:prstGeom>
          <a:gradFill>
            <a:gsLst>
              <a:gs pos="59000">
                <a:schemeClr val="accent2">
                  <a:lumMod val="40000"/>
                  <a:lumOff val="60000"/>
                </a:schemeClr>
              </a:gs>
              <a:gs pos="93000">
                <a:srgbClr val="E8A294"/>
              </a:gs>
              <a:gs pos="32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9F9EEBE9-ADCD-F987-627D-1C57118EB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480447"/>
              </p:ext>
            </p:extLst>
          </p:nvPr>
        </p:nvGraphicFramePr>
        <p:xfrm>
          <a:off x="1806735" y="3008358"/>
          <a:ext cx="8578530" cy="3385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8382">
                  <a:extLst>
                    <a:ext uri="{9D8B030D-6E8A-4147-A177-3AD203B41FA5}">
                      <a16:colId xmlns:a16="http://schemas.microsoft.com/office/drawing/2014/main" val="3106997617"/>
                    </a:ext>
                  </a:extLst>
                </a:gridCol>
                <a:gridCol w="6680148">
                  <a:extLst>
                    <a:ext uri="{9D8B030D-6E8A-4147-A177-3AD203B41FA5}">
                      <a16:colId xmlns:a16="http://schemas.microsoft.com/office/drawing/2014/main" val="3572980965"/>
                    </a:ext>
                  </a:extLst>
                </a:gridCol>
              </a:tblGrid>
              <a:tr h="376189"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1" i="0" u="none" strike="noStrike">
                        <a:ln>
                          <a:solidFill>
                            <a:srgbClr val="44546A"/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상세 개발 일정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extLst>
                  <a:ext uri="{0D108BD9-81ED-4DB2-BD59-A6C34878D82A}">
                    <a16:rowId xmlns:a16="http://schemas.microsoft.com/office/drawing/2014/main" val="2312031035"/>
                  </a:ext>
                </a:extLst>
              </a:tr>
              <a:tr h="376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주차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리소스 수집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extLst>
                  <a:ext uri="{0D108BD9-81ED-4DB2-BD59-A6C34878D82A}">
                    <a16:rowId xmlns:a16="http://schemas.microsoft.com/office/drawing/2014/main" val="338905051"/>
                  </a:ext>
                </a:extLst>
              </a:tr>
              <a:tr h="376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주차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기본 게임 구조 구현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extLst>
                  <a:ext uri="{0D108BD9-81ED-4DB2-BD59-A6C34878D82A}">
                    <a16:rowId xmlns:a16="http://schemas.microsoft.com/office/drawing/2014/main" val="2315410474"/>
                  </a:ext>
                </a:extLst>
              </a:tr>
              <a:tr h="376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1400" b="0" u="none" strike="noStrike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주차</a:t>
                      </a:r>
                      <a:endParaRPr lang="ko-KR" altLang="en-US" sz="1400" b="0" i="0" u="none" strike="noStrike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사격 범위 설정 게임 구현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extLst>
                  <a:ext uri="{0D108BD9-81ED-4DB2-BD59-A6C34878D82A}">
                    <a16:rowId xmlns:a16="http://schemas.microsoft.com/office/drawing/2014/main" val="1750577434"/>
                  </a:ext>
                </a:extLst>
              </a:tr>
              <a:tr h="376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주차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클레이 및 플레이어 모션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extLst>
                  <a:ext uri="{0D108BD9-81ED-4DB2-BD59-A6C34878D82A}">
                    <a16:rowId xmlns:a16="http://schemas.microsoft.com/office/drawing/2014/main" val="2821540339"/>
                  </a:ext>
                </a:extLst>
              </a:tr>
              <a:tr h="376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주차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클레이 및 탄 충돌검사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extLst>
                  <a:ext uri="{0D108BD9-81ED-4DB2-BD59-A6C34878D82A}">
                    <a16:rowId xmlns:a16="http://schemas.microsoft.com/office/drawing/2014/main" val="23880227"/>
                  </a:ext>
                </a:extLst>
              </a:tr>
              <a:tr h="376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주차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아이템 구현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extLst>
                  <a:ext uri="{0D108BD9-81ED-4DB2-BD59-A6C34878D82A}">
                    <a16:rowId xmlns:a16="http://schemas.microsoft.com/office/drawing/2014/main" val="1973499505"/>
                  </a:ext>
                </a:extLst>
              </a:tr>
              <a:tr h="376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주차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순위 및 메달 시스템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extLst>
                  <a:ext uri="{0D108BD9-81ED-4DB2-BD59-A6C34878D82A}">
                    <a16:rowId xmlns:a16="http://schemas.microsoft.com/office/drawing/2014/main" val="2288746145"/>
                  </a:ext>
                </a:extLst>
              </a:tr>
              <a:tr h="376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주차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최종 점검</a:t>
                      </a:r>
                      <a:endParaRPr lang="ko-KR" altLang="en-US" sz="1400" b="0" i="0" u="none" strike="noStrike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10546" marR="10546" marT="10546" marB="0" anchor="ctr"/>
                </a:tc>
                <a:extLst>
                  <a:ext uri="{0D108BD9-81ED-4DB2-BD59-A6C34878D82A}">
                    <a16:rowId xmlns:a16="http://schemas.microsoft.com/office/drawing/2014/main" val="1311000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79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빨간색 조각 한 개가 있는 흰색 퍼즐">
            <a:extLst>
              <a:ext uri="{FF2B5EF4-FFF2-40B4-BE49-F238E27FC236}">
                <a16:creationId xmlns:a16="http://schemas.microsoft.com/office/drawing/2014/main" id="{0459BE72-2AC3-73EE-2299-C54A9483B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8594" r="2703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83510-65F1-D238-286C-F8601011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n>
                  <a:solidFill>
                    <a:srgbClr val="44546A"/>
                  </a:solidFill>
                </a:ln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기획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F0B1E580-FB5C-08F4-AE92-026DBE6F5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ko-KR" altLang="en-US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감도 낮게 설정</a:t>
            </a:r>
            <a:r>
              <a:rPr lang="en-US" altLang="ko-KR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타겟팅 커서가 느리게 따라오도록</a:t>
            </a:r>
            <a:r>
              <a:rPr lang="en-US" altLang="ko-KR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1400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 선택 혹은 아이템 성능으로 전체적 난이도 조절</a:t>
            </a:r>
            <a:endParaRPr lang="en-US" altLang="ko-KR" sz="1400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</a:t>
            </a:r>
            <a:r>
              <a:rPr lang="en-US" altLang="ko-KR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</a:t>
            </a:r>
            <a:r>
              <a:rPr lang="en-US" altLang="ko-KR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클레이 개수 늘리기</a:t>
            </a:r>
            <a:endParaRPr lang="en-US" altLang="ko-KR" sz="1400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400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스테이션마다 사대를 옮기도록 구현</a:t>
            </a:r>
            <a:endParaRPr lang="en-US" altLang="ko-KR" sz="1400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마우스의 위치에 따라 플레이어의 산탄총이 향하는 방향이 바뀜</a:t>
            </a:r>
            <a:endParaRPr lang="en-US" altLang="ko-KR" sz="1400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400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사격 범위 설정 게임</a:t>
            </a:r>
            <a:endParaRPr lang="en-US" altLang="ko-KR" sz="1400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타이밍에 맞춰 키보드 입력하는 방식</a:t>
            </a:r>
            <a:endParaRPr lang="en-US" altLang="ko-KR" sz="1400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810FC6-BF9D-7914-B3EC-2842DFD475E9}"/>
              </a:ext>
            </a:extLst>
          </p:cNvPr>
          <p:cNvSpPr/>
          <p:nvPr/>
        </p:nvSpPr>
        <p:spPr>
          <a:xfrm>
            <a:off x="11969750" y="0"/>
            <a:ext cx="222250" cy="6858000"/>
          </a:xfrm>
          <a:prstGeom prst="rect">
            <a:avLst/>
          </a:prstGeom>
          <a:gradFill>
            <a:gsLst>
              <a:gs pos="59000">
                <a:schemeClr val="accent2">
                  <a:lumMod val="40000"/>
                  <a:lumOff val="60000"/>
                </a:schemeClr>
              </a:gs>
              <a:gs pos="93000">
                <a:srgbClr val="E8A294"/>
              </a:gs>
              <a:gs pos="32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93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250</Words>
  <Application>Microsoft Office PowerPoint</Application>
  <PresentationFormat>와이드스크린</PresentationFormat>
  <Paragraphs>62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Arial</vt:lpstr>
      <vt:lpstr>나눔스퀘어_ac Bold</vt:lpstr>
      <vt:lpstr>나눔스퀘어_ac</vt:lpstr>
      <vt:lpstr>맑은 고딕</vt:lpstr>
      <vt:lpstr>Office 테마</vt:lpstr>
      <vt:lpstr>2D 게임 프로그래밍</vt:lpstr>
      <vt:lpstr>게임 컨셉</vt:lpstr>
      <vt:lpstr>예상 게임 진행 흐름</vt:lpstr>
      <vt:lpstr>예상 게임 진행 흐름</vt:lpstr>
      <vt:lpstr>예상 게임 진행 흐름</vt:lpstr>
      <vt:lpstr>예상 게임 진행 흐름</vt:lpstr>
      <vt:lpstr>개발 일정</vt:lpstr>
      <vt:lpstr>게임 기획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 프로그래밍</dc:title>
  <dc:creator>장희주(2022184034)</dc:creator>
  <cp:lastModifiedBy>장희주(2022184034)</cp:lastModifiedBy>
  <cp:revision>6</cp:revision>
  <dcterms:created xsi:type="dcterms:W3CDTF">2023-10-13T13:43:57Z</dcterms:created>
  <dcterms:modified xsi:type="dcterms:W3CDTF">2023-10-14T06:08:03Z</dcterms:modified>
  <cp:contentStatus/>
</cp:coreProperties>
</file>